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baseline="0">
                <a:cs typeface="David" panose="020E0502060401010101" pitchFamily="34" charset="-79"/>
              </a:defRPr>
            </a:pPr>
            <a:r>
              <a:rPr lang="he-IL" baseline="0" dirty="0">
                <a:cs typeface="David" panose="020E0502060401010101" pitchFamily="34" charset="-79"/>
              </a:rPr>
              <a:t>קרן השתלמות לעובדי המדינה, מסלול </a:t>
            </a:r>
            <a:r>
              <a:rPr lang="he-IL" baseline="0">
                <a:cs typeface="David" panose="020E0502060401010101" pitchFamily="34" charset="-79"/>
              </a:rPr>
              <a:t>כללי </a:t>
            </a:r>
            <a:r>
              <a:rPr lang="he-IL" baseline="0" smtClean="0">
                <a:cs typeface="David" panose="020E0502060401010101" pitchFamily="34" charset="-79"/>
              </a:rPr>
              <a:t>01.2019 (באחוזים</a:t>
            </a:r>
            <a:r>
              <a:rPr lang="he-IL" baseline="0" dirty="0">
                <a:cs typeface="David" panose="020E0502060401010101" pitchFamily="34" charset="-79"/>
              </a:rPr>
              <a:t>)</a:t>
            </a:r>
          </a:p>
        </c:rich>
      </c:tx>
      <c:layout>
        <c:manualLayout>
          <c:xMode val="edge"/>
          <c:yMode val="edge"/>
          <c:x val="0.11620308398950131"/>
          <c:y val="1.8749999999999999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קרן השתלמות לעובדי המדינה, מסלול כללי 03.2017 (באחוזים)</c:v>
                </c:pt>
              </c:strCache>
            </c:strRef>
          </c:tx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2.29%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גיליון1!$A$2:$A$4</c:f>
              <c:strCache>
                <c:ptCount val="3"/>
                <c:pt idx="0">
                  <c:v>תשואה לשנת 2018 נומינלית ברוטו (לפני ניכוי דמי ניהול)</c:v>
                </c:pt>
                <c:pt idx="1">
                  <c:v>תשואה שנתית ממוצעת 2015-2018 נומינלית ברוטו (לפני ניכוי דמי ניהול)</c:v>
                </c:pt>
                <c:pt idx="2">
                  <c:v>תשואה מצטברת לשנה עד 01/2019 נומינלית ברוטו (לפני ניכוי דמי ניהול)</c:v>
                </c:pt>
              </c:strCache>
            </c:strRef>
          </c:cat>
          <c:val>
            <c:numRef>
              <c:f>גיליון1!$B$2:$B$4</c:f>
              <c:numCache>
                <c:formatCode>0.00%</c:formatCode>
                <c:ptCount val="3"/>
                <c:pt idx="0">
                  <c:v>-1.9900000000000001E-2</c:v>
                </c:pt>
                <c:pt idx="1">
                  <c:v>2.4299999999999999E-2</c:v>
                </c:pt>
                <c:pt idx="2">
                  <c:v>2.29E-2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D5-4AA2-B982-37FEC15E5C0D}"/>
            </c:ext>
          </c:extLst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עמודה1</c:v>
                </c:pt>
              </c:strCache>
            </c:strRef>
          </c:tx>
          <c:invertIfNegative val="0"/>
          <c:cat>
            <c:strRef>
              <c:f>גיליון1!$A$2:$A$4</c:f>
              <c:strCache>
                <c:ptCount val="3"/>
                <c:pt idx="0">
                  <c:v>תשואה לשנת 2018 נומינלית ברוטו (לפני ניכוי דמי ניהול)</c:v>
                </c:pt>
                <c:pt idx="1">
                  <c:v>תשואה שנתית ממוצעת 2015-2018 נומינלית ברוטו (לפני ניכוי דמי ניהול)</c:v>
                </c:pt>
                <c:pt idx="2">
                  <c:v>תשואה מצטברת לשנה עד 01/2019 נומינלית ברוטו (לפני ניכוי דמי ניהול)</c:v>
                </c:pt>
              </c:strCache>
            </c:strRef>
          </c:cat>
          <c:val>
            <c:numRef>
              <c:f>גיליון1!$C$2:$C$4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גיליון1!$D$1</c:f>
              <c:strCache>
                <c:ptCount val="1"/>
                <c:pt idx="0">
                  <c:v>עמודה2</c:v>
                </c:pt>
              </c:strCache>
            </c:strRef>
          </c:tx>
          <c:invertIfNegative val="0"/>
          <c:cat>
            <c:strRef>
              <c:f>גיליון1!$A$2:$A$4</c:f>
              <c:strCache>
                <c:ptCount val="3"/>
                <c:pt idx="0">
                  <c:v>תשואה לשנת 2018 נומינלית ברוטו (לפני ניכוי דמי ניהול)</c:v>
                </c:pt>
                <c:pt idx="1">
                  <c:v>תשואה שנתית ממוצעת 2015-2018 נומינלית ברוטו (לפני ניכוי דמי ניהול)</c:v>
                </c:pt>
                <c:pt idx="2">
                  <c:v>תשואה מצטברת לשנה עד 01/2019 נומינלית ברוטו (לפני ניכוי דמי ניהול)</c:v>
                </c:pt>
              </c:strCache>
            </c:strRef>
          </c:cat>
          <c:val>
            <c:numRef>
              <c:f>גיליון1!$D$2:$D$4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870144"/>
        <c:axId val="74880512"/>
      </c:barChart>
      <c:catAx>
        <c:axId val="7487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 baseline="0">
                <a:cs typeface="David" panose="020E0502060401010101" pitchFamily="34" charset="-79"/>
              </a:defRPr>
            </a:pPr>
            <a:endParaRPr lang="he-IL"/>
          </a:p>
        </c:txPr>
        <c:crossAx val="74880512"/>
        <c:crosses val="autoZero"/>
        <c:auto val="1"/>
        <c:lblAlgn val="ctr"/>
        <c:lblOffset val="100"/>
        <c:noMultiLvlLbl val="0"/>
      </c:catAx>
      <c:valAx>
        <c:axId val="7488051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74870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507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665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991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86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943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927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72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912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018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484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788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277DC-7C36-42F7-A4C4-3F41AEC6D309}" type="datetimeFigureOut">
              <a:rPr lang="he-IL" smtClean="0"/>
              <a:t>י"ד/אדר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725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תרשים 3"/>
          <p:cNvGraphicFramePr/>
          <p:nvPr>
            <p:extLst>
              <p:ext uri="{D42A27DB-BD31-4B8C-83A1-F6EECF244321}">
                <p14:modId xmlns:p14="http://schemas.microsoft.com/office/powerpoint/2010/main" val="812348408"/>
              </p:ext>
            </p:extLst>
          </p:nvPr>
        </p:nvGraphicFramePr>
        <p:xfrm>
          <a:off x="1835696" y="126876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976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13</Words>
  <Application>Microsoft Office PowerPoint</Application>
  <PresentationFormat>‫הצגה על המסך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שרית ארז</dc:creator>
  <cp:lastModifiedBy>shiran</cp:lastModifiedBy>
  <cp:revision>35</cp:revision>
  <dcterms:created xsi:type="dcterms:W3CDTF">2017-01-05T08:03:13Z</dcterms:created>
  <dcterms:modified xsi:type="dcterms:W3CDTF">2019-02-19T21:44:12Z</dcterms:modified>
</cp:coreProperties>
</file>